
<file path=[Content_Types].xml><?xml version="1.0" encoding="utf-8"?>
<Types xmlns="http://schemas.openxmlformats.org/package/2006/content-types">
  <Default Extension="xml" ContentType="application/xml"/>
  <Default Extension="wmf" ContentType="image/x-wmf"/>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19"/>
  </p:notesMasterIdLst>
  <p:handoutMasterIdLst>
    <p:handoutMasterId r:id="rId20"/>
  </p:handoutMasterIdLst>
  <p:sldIdLst>
    <p:sldId id="570" r:id="rId2"/>
    <p:sldId id="571" r:id="rId3"/>
    <p:sldId id="572" r:id="rId4"/>
    <p:sldId id="573" r:id="rId5"/>
    <p:sldId id="574" r:id="rId6"/>
    <p:sldId id="575" r:id="rId7"/>
    <p:sldId id="576" r:id="rId8"/>
    <p:sldId id="577" r:id="rId9"/>
    <p:sldId id="578" r:id="rId10"/>
    <p:sldId id="580" r:id="rId11"/>
    <p:sldId id="581" r:id="rId12"/>
    <p:sldId id="584" r:id="rId13"/>
    <p:sldId id="582" r:id="rId14"/>
    <p:sldId id="586" r:id="rId15"/>
    <p:sldId id="585" r:id="rId16"/>
    <p:sldId id="587" r:id="rId17"/>
    <p:sldId id="579" r:id="rId18"/>
  </p:sldIdLst>
  <p:sldSz cx="12192000" cy="6858000"/>
  <p:notesSz cx="7099300" cy="10234613"/>
  <p:custDataLst>
    <p:tags r:id="rId2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6" autoAdjust="0"/>
    <p:restoredTop sz="84341" autoAdjust="0"/>
  </p:normalViewPr>
  <p:slideViewPr>
    <p:cSldViewPr>
      <p:cViewPr>
        <p:scale>
          <a:sx n="190" d="100"/>
          <a:sy n="190" d="100"/>
        </p:scale>
        <p:origin x="-3360" y="-2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tags" Target="tags/tag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455310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30354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808241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99837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966208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1596724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1891890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31385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098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59405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8704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88425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tiff"/><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8.xml"/><Relationship Id="rId4" Type="http://schemas.openxmlformats.org/officeDocument/2006/relationships/image" Target="../media/image15.png"/><Relationship Id="rId5" Type="http://schemas.openxmlformats.org/officeDocument/2006/relationships/image" Target="../media/image16.w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a:t>
            </a:r>
            <a:br>
              <a:rPr lang="en-US" sz="1400" dirty="0" smtClean="0"/>
            </a:br>
            <a:r>
              <a:rPr lang="en-US" sz="1400" dirty="0" smtClean="0"/>
              <a:t>Please read chapters 1-3.</a:t>
            </a:r>
          </a:p>
        </p:txBody>
      </p:sp>
      <p:pic>
        <p:nvPicPr>
          <p:cNvPr id="4" name="Picture 3"/>
          <p:cNvPicPr>
            <a:picLocks noChangeAspect="1"/>
          </p:cNvPicPr>
          <p:nvPr/>
        </p:nvPicPr>
        <p:blipFill>
          <a:blip r:embed="rId2"/>
          <a:stretch>
            <a:fillRect/>
          </a:stretch>
        </p:blipFill>
        <p:spPr>
          <a:xfrm>
            <a:off x="4267200" y="1669490"/>
            <a:ext cx="3810000" cy="383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52400" y="4191000"/>
            <a:ext cx="5180133" cy="1600200"/>
          </a:xfrm>
          <a:prstGeom prst="rect">
            <a:avLst/>
          </a:prstGeom>
        </p:spPr>
      </p:pic>
      <p:pic>
        <p:nvPicPr>
          <p:cNvPr id="9" name="Picture 8"/>
          <p:cNvPicPr>
            <a:picLocks noChangeAspect="1"/>
          </p:cNvPicPr>
          <p:nvPr/>
        </p:nvPicPr>
        <p:blipFill>
          <a:blip r:embed="rId4"/>
          <a:stretch>
            <a:fillRect/>
          </a:stretch>
        </p:blipFill>
        <p:spPr>
          <a:xfrm>
            <a:off x="6019800" y="3761583"/>
            <a:ext cx="5981700" cy="2654300"/>
          </a:xfrm>
          <a:prstGeom prst="rect">
            <a:avLst/>
          </a:prstGeom>
        </p:spPr>
      </p:pic>
      <p:sp>
        <p:nvSpPr>
          <p:cNvPr id="10" name="TextBox 9"/>
          <p:cNvSpPr txBox="1"/>
          <p:nvPr/>
        </p:nvSpPr>
        <p:spPr>
          <a:xfrm>
            <a:off x="7086600" y="6499874"/>
            <a:ext cx="4499950" cy="369332"/>
          </a:xfrm>
          <a:prstGeom prst="rect">
            <a:avLst/>
          </a:prstGeom>
          <a:noFill/>
        </p:spPr>
        <p:txBody>
          <a:bodyPr wrap="none" rtlCol="0">
            <a:spAutoFit/>
          </a:bodyPr>
          <a:lstStyle/>
          <a:p>
            <a:pPr algn="ctr"/>
            <a:r>
              <a:rPr lang="en-US" dirty="0" smtClean="0"/>
              <a:t>All unlabeled weights are -2, </a:t>
            </a:r>
            <a:r>
              <a:rPr lang="en-US" smtClean="0"/>
              <a:t>all biases =3.</a:t>
            </a:r>
            <a:endParaRPr lang="en-US"/>
          </a:p>
        </p:txBody>
      </p:sp>
    </p:spTree>
    <p:extLst>
      <p:ext uri="{BB962C8B-B14F-4D97-AF65-F5344CB8AC3E}">
        <p14:creationId xmlns:p14="http://schemas.microsoft.com/office/powerpoint/2010/main" val="208303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696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609600" y="1524000"/>
            <a:ext cx="8229600" cy="4876800"/>
          </a:xfrm>
        </p:spPr>
        <p:txBody>
          <a:bodyPr/>
          <a:lstStyle/>
          <a:p>
            <a:pPr>
              <a:lnSpc>
                <a:spcPct val="80000"/>
              </a:lnSpc>
            </a:pPr>
            <a:r>
              <a:rPr lang="en-US" sz="2400" dirty="0" smtClean="0"/>
              <a:t>Input: image encoded input as a vector of intensities:</a:t>
            </a:r>
          </a:p>
          <a:p>
            <a:pPr>
              <a:lnSpc>
                <a:spcPct val="80000"/>
              </a:lnSpc>
            </a:pPr>
            <a:endParaRPr lang="en-US" sz="2400" dirty="0"/>
          </a:p>
          <a:p>
            <a:pPr>
              <a:lnSpc>
                <a:spcPct val="80000"/>
              </a:lnSpc>
            </a:pPr>
            <a:endParaRPr lang="en-US" sz="2400" dirty="0" smtClean="0"/>
          </a:p>
          <a:p>
            <a:pPr>
              <a:lnSpc>
                <a:spcPct val="80000"/>
              </a:lnSpc>
            </a:pPr>
            <a:r>
              <a:rPr lang="en-US" sz="2400" dirty="0" smtClean="0"/>
              <a:t>Output: is this a one or not? </a:t>
            </a:r>
          </a:p>
          <a:p>
            <a:pPr>
              <a:lnSpc>
                <a:spcPct val="80000"/>
              </a:lnSpc>
            </a:pPr>
            <a:r>
              <a:rPr lang="en-US" sz="2400" dirty="0" smtClean="0"/>
              <a:t>Goal: set the parameters of the network to </a:t>
            </a:r>
            <a:r>
              <a:rPr lang="en-US" sz="2400" dirty="0"/>
              <a:t>correctly </a:t>
            </a:r>
            <a:r>
              <a:rPr lang="en-US" sz="2400" dirty="0" smtClean="0"/>
              <a:t>classify the digits</a:t>
            </a:r>
          </a:p>
          <a:p>
            <a:pPr eaLnBrk="1" hangingPunct="1">
              <a:lnSpc>
                <a:spcPct val="80000"/>
              </a:lnSpc>
            </a:pPr>
            <a:r>
              <a:rPr lang="en-US" sz="2400" dirty="0" smtClean="0"/>
              <a:t>Learning = changing the weights an biases in the network.</a:t>
            </a:r>
          </a:p>
          <a:p>
            <a:pPr eaLnBrk="1" hangingPunct="1">
              <a:lnSpc>
                <a:spcPct val="80000"/>
              </a:lnSpc>
            </a:pPr>
            <a:endParaRPr lang="en-US" sz="2400" dirty="0" smtClean="0"/>
          </a:p>
        </p:txBody>
      </p:sp>
      <p:pic>
        <p:nvPicPr>
          <p:cNvPr id="6149" name="Picture 4"/>
          <p:cNvPicPr>
            <a:picLocks noChangeAspect="1" noChangeArrowheads="1"/>
          </p:cNvPicPr>
          <p:nvPr/>
        </p:nvPicPr>
        <p:blipFill>
          <a:blip r:embed="rId4" cstate="print"/>
          <a:srcRect/>
          <a:stretch>
            <a:fillRect/>
          </a:stretch>
        </p:blipFill>
        <p:spPr bwMode="auto">
          <a:xfrm>
            <a:off x="10058400" y="1600200"/>
            <a:ext cx="508000" cy="571500"/>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10058400" y="2438400"/>
            <a:ext cx="544512" cy="598487"/>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9982200" y="3276600"/>
            <a:ext cx="617537" cy="681037"/>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9982200" y="4114800"/>
            <a:ext cx="581025" cy="608012"/>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9982200" y="4876800"/>
            <a:ext cx="655637" cy="673100"/>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9982200" y="5791200"/>
            <a:ext cx="617537" cy="598487"/>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2289362" y="2051423"/>
            <a:ext cx="4554538" cy="284163"/>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755962" y="1975223"/>
            <a:ext cx="404813" cy="457200"/>
          </a:xfrm>
          <a:prstGeom prst="rect">
            <a:avLst/>
          </a:prstGeom>
          <a:noFill/>
          <a:ln w="9525">
            <a:noFill/>
            <a:miter lim="800000"/>
            <a:headEnd/>
            <a:tailEnd/>
          </a:ln>
        </p:spPr>
      </p:pic>
      <p:sp>
        <p:nvSpPr>
          <p:cNvPr id="16" name="TextBox 74"/>
          <p:cNvSpPr txBox="1">
            <a:spLocks noChangeArrowheads="1"/>
          </p:cNvSpPr>
          <p:nvPr/>
        </p:nvSpPr>
        <p:spPr bwMode="auto">
          <a:xfrm>
            <a:off x="11049000" y="16763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17" name="TextBox 75"/>
          <p:cNvSpPr txBox="1">
            <a:spLocks noChangeArrowheads="1"/>
          </p:cNvSpPr>
          <p:nvPr/>
        </p:nvSpPr>
        <p:spPr bwMode="auto">
          <a:xfrm>
            <a:off x="11049000" y="25145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18" name="TextBox 76"/>
          <p:cNvSpPr txBox="1">
            <a:spLocks noChangeArrowheads="1"/>
          </p:cNvSpPr>
          <p:nvPr/>
        </p:nvSpPr>
        <p:spPr bwMode="auto">
          <a:xfrm>
            <a:off x="11049000" y="34289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sp>
        <p:nvSpPr>
          <p:cNvPr id="21" name="TextBox 74"/>
          <p:cNvSpPr txBox="1">
            <a:spLocks noChangeArrowheads="1"/>
          </p:cNvSpPr>
          <p:nvPr/>
        </p:nvSpPr>
        <p:spPr bwMode="auto">
          <a:xfrm>
            <a:off x="11049000" y="41909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22" name="TextBox 75"/>
          <p:cNvSpPr txBox="1">
            <a:spLocks noChangeArrowheads="1"/>
          </p:cNvSpPr>
          <p:nvPr/>
        </p:nvSpPr>
        <p:spPr bwMode="auto">
          <a:xfrm>
            <a:off x="11049000" y="50291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3" name="TextBox 76"/>
          <p:cNvSpPr txBox="1">
            <a:spLocks noChangeArrowheads="1"/>
          </p:cNvSpPr>
          <p:nvPr/>
        </p:nvSpPr>
        <p:spPr bwMode="auto">
          <a:xfrm>
            <a:off x="11049000" y="59435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pic>
        <p:nvPicPr>
          <p:cNvPr id="2" name="Picture 1"/>
          <p:cNvPicPr>
            <a:picLocks noChangeAspect="1"/>
          </p:cNvPicPr>
          <p:nvPr/>
        </p:nvPicPr>
        <p:blipFill>
          <a:blip r:embed="rId12"/>
          <a:stretch>
            <a:fillRect/>
          </a:stretch>
        </p:blipFill>
        <p:spPr>
          <a:xfrm>
            <a:off x="3352800" y="4230950"/>
            <a:ext cx="4322967" cy="2396717"/>
          </a:xfrm>
          <a:prstGeom prst="rect">
            <a:avLst/>
          </a:prstGeom>
        </p:spPr>
      </p:pic>
    </p:spTree>
    <p:extLst>
      <p:ext uri="{BB962C8B-B14F-4D97-AF65-F5344CB8AC3E}">
        <p14:creationId xmlns:p14="http://schemas.microsoft.com/office/powerpoint/2010/main" val="129332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447800" y="4114800"/>
            <a:ext cx="3556000" cy="1752600"/>
          </a:xfrm>
          <a:prstGeom prst="rect">
            <a:avLst/>
          </a:prstGeom>
        </p:spPr>
      </p:pic>
      <p:sp>
        <p:nvSpPr>
          <p:cNvPr id="6" name="TextBox 5"/>
          <p:cNvSpPr txBox="1"/>
          <p:nvPr/>
        </p:nvSpPr>
        <p:spPr>
          <a:xfrm>
            <a:off x="2286000" y="5425016"/>
            <a:ext cx="2209800" cy="646331"/>
          </a:xfrm>
          <a:prstGeom prst="rect">
            <a:avLst/>
          </a:prstGeom>
          <a:noFill/>
        </p:spPr>
        <p:txBody>
          <a:bodyPr wrap="square" rtlCol="0">
            <a:spAutoFit/>
          </a:bodyPr>
          <a:lstStyle/>
          <a:p>
            <a:r>
              <a:rPr lang="en-US" dirty="0" smtClean="0"/>
              <a:t>Same weights and bias </a:t>
            </a:r>
            <a:r>
              <a:rPr lang="en-US" smtClean="0"/>
              <a:t>as perceptron</a:t>
            </a:r>
            <a:endParaRPr lang="en-US" dirty="0"/>
          </a:p>
        </p:txBody>
      </p:sp>
      <p:sp>
        <p:nvSpPr>
          <p:cNvPr id="7" name="TextBox 6"/>
          <p:cNvSpPr txBox="1"/>
          <p:nvPr/>
        </p:nvSpPr>
        <p:spPr>
          <a:xfrm>
            <a:off x="381000" y="6055659"/>
            <a:ext cx="2133600" cy="646331"/>
          </a:xfrm>
          <a:prstGeom prst="rect">
            <a:avLst/>
          </a:prstGeom>
          <a:noFill/>
        </p:spPr>
        <p:txBody>
          <a:bodyPr wrap="square" rtlCol="0">
            <a:spAutoFit/>
          </a:bodyPr>
          <a:lstStyle/>
          <a:p>
            <a:r>
              <a:rPr lang="en-US" dirty="0" smtClean="0"/>
              <a:t>Inputs: </a:t>
            </a:r>
            <a:r>
              <a:rPr lang="en-US" smtClean="0"/>
              <a:t>any real-valued number</a:t>
            </a:r>
            <a:endParaRPr lang="en-US" dirty="0"/>
          </a:p>
        </p:txBody>
      </p:sp>
      <p:sp>
        <p:nvSpPr>
          <p:cNvPr id="8" name="TextBox 7"/>
          <p:cNvSpPr txBox="1"/>
          <p:nvPr/>
        </p:nvSpPr>
        <p:spPr>
          <a:xfrm>
            <a:off x="4704976" y="5101850"/>
            <a:ext cx="2209800" cy="646331"/>
          </a:xfrm>
          <a:prstGeom prst="rect">
            <a:avLst/>
          </a:prstGeom>
          <a:noFill/>
        </p:spPr>
        <p:txBody>
          <a:bodyPr wrap="square" rtlCol="0">
            <a:spAutoFit/>
          </a:bodyPr>
          <a:lstStyle/>
          <a:p>
            <a:r>
              <a:rPr lang="en-US" dirty="0" smtClean="0"/>
              <a:t>Output is no longer just 1 or 0.</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400" y="4526019"/>
            <a:ext cx="1828800" cy="5233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5425015"/>
            <a:ext cx="2628900" cy="1051560"/>
          </a:xfrm>
          <a:prstGeom prst="rect">
            <a:avLst/>
          </a:prstGeom>
        </p:spPr>
      </p:pic>
      <p:sp>
        <p:nvSpPr>
          <p:cNvPr id="11" name="Rectangle 10"/>
          <p:cNvSpPr/>
          <p:nvPr/>
        </p:nvSpPr>
        <p:spPr>
          <a:xfrm>
            <a:off x="7543800" y="4603050"/>
            <a:ext cx="1024639" cy="369332"/>
          </a:xfrm>
          <a:prstGeom prst="rect">
            <a:avLst/>
          </a:prstGeom>
        </p:spPr>
        <p:txBody>
          <a:bodyPr wrap="none">
            <a:spAutoFit/>
          </a:bodyPr>
          <a:lstStyle/>
          <a:p>
            <a:r>
              <a:rPr lang="en-US" dirty="0" smtClean="0"/>
              <a:t>output =</a:t>
            </a:r>
            <a:endParaRPr lang="en-US" dirty="0"/>
          </a:p>
        </p:txBody>
      </p:sp>
      <p:sp>
        <p:nvSpPr>
          <p:cNvPr id="12" name="Rectangle 11"/>
          <p:cNvSpPr/>
          <p:nvPr/>
        </p:nvSpPr>
        <p:spPr>
          <a:xfrm>
            <a:off x="7712635" y="5348088"/>
            <a:ext cx="1954381" cy="369332"/>
          </a:xfrm>
          <a:prstGeom prst="rect">
            <a:avLst/>
          </a:prstGeom>
        </p:spPr>
        <p:txBody>
          <a:bodyPr wrap="none">
            <a:spAutoFit/>
          </a:bodyPr>
          <a:lstStyle/>
          <a:p>
            <a:r>
              <a:rPr lang="en-US" smtClean="0"/>
              <a:t>Sigmoid function:</a:t>
            </a:r>
            <a:endParaRPr lang="en-US"/>
          </a:p>
        </p:txBody>
      </p:sp>
      <p:pic>
        <p:nvPicPr>
          <p:cNvPr id="13" name="Content Placeholder 3"/>
          <p:cNvPicPr>
            <a:picLocks noChangeAspect="1"/>
          </p:cNvPicPr>
          <p:nvPr/>
        </p:nvPicPr>
        <p:blipFill>
          <a:blip r:embed="rId6"/>
          <a:stretch>
            <a:fillRect/>
          </a:stretch>
        </p:blipFill>
        <p:spPr bwMode="auto">
          <a:xfrm>
            <a:off x="7024206" y="2762699"/>
            <a:ext cx="5103188" cy="1254081"/>
          </a:xfrm>
          <a:prstGeom prst="rect">
            <a:avLst/>
          </a:prstGeom>
          <a:noFill/>
          <a:ln w="9525">
            <a:noFill/>
            <a:miter lim="800000"/>
            <a:headEnd/>
            <a:tailEnd/>
          </a:ln>
        </p:spPr>
      </p:pic>
      <p:sp>
        <p:nvSpPr>
          <p:cNvPr id="14" name="Rectangle 13"/>
          <p:cNvSpPr/>
          <p:nvPr/>
        </p:nvSpPr>
        <p:spPr>
          <a:xfrm>
            <a:off x="6914776" y="2830131"/>
            <a:ext cx="1313180" cy="369332"/>
          </a:xfrm>
          <a:prstGeom prst="rect">
            <a:avLst/>
          </a:prstGeom>
        </p:spPr>
        <p:txBody>
          <a:bodyPr wrap="none">
            <a:spAutoFit/>
          </a:bodyPr>
          <a:lstStyle/>
          <a:p>
            <a:r>
              <a:rPr lang="en-US" dirty="0" smtClean="0"/>
              <a:t>Perceptron</a:t>
            </a:r>
            <a:endParaRPr lang="en-US" dirty="0"/>
          </a:p>
        </p:txBody>
      </p:sp>
      <p:sp>
        <p:nvSpPr>
          <p:cNvPr id="15" name="Rectangle 14"/>
          <p:cNvSpPr/>
          <p:nvPr/>
        </p:nvSpPr>
        <p:spPr>
          <a:xfrm>
            <a:off x="6828861" y="4313102"/>
            <a:ext cx="1800493" cy="369332"/>
          </a:xfrm>
          <a:prstGeom prst="rect">
            <a:avLst/>
          </a:prstGeom>
        </p:spPr>
        <p:txBody>
          <a:bodyPr wrap="none">
            <a:spAutoFit/>
          </a:bodyPr>
          <a:lstStyle/>
          <a:p>
            <a:r>
              <a:rPr lang="en-US" dirty="0" smtClean="0"/>
              <a:t>Sigmoid neuron</a:t>
            </a:r>
            <a:endParaRPr lang="en-US" dirty="0"/>
          </a:p>
        </p:txBody>
      </p:sp>
    </p:spTree>
    <p:extLst>
      <p:ext uri="{BB962C8B-B14F-4D97-AF65-F5344CB8AC3E}">
        <p14:creationId xmlns:p14="http://schemas.microsoft.com/office/powerpoint/2010/main" val="103030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023" y="1397000"/>
            <a:ext cx="7157953" cy="47291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pic>
        <p:nvPicPr>
          <p:cNvPr id="6" name="Content Placeholder 3"/>
          <p:cNvPicPr>
            <a:picLocks noChangeAspect="1"/>
          </p:cNvPicPr>
          <p:nvPr/>
        </p:nvPicPr>
        <p:blipFill>
          <a:blip r:embed="rId4"/>
          <a:stretch>
            <a:fillRect/>
          </a:stretch>
        </p:blipFill>
        <p:spPr bwMode="auto">
          <a:xfrm>
            <a:off x="7024206" y="2762699"/>
            <a:ext cx="5103188" cy="1254081"/>
          </a:xfrm>
          <a:prstGeom prst="rect">
            <a:avLst/>
          </a:prstGeom>
          <a:noFill/>
          <a:ln w="9525">
            <a:noFill/>
            <a:miter lim="800000"/>
            <a:headEnd/>
            <a:tailEnd/>
          </a:ln>
        </p:spPr>
      </p:pic>
    </p:spTree>
    <p:extLst>
      <p:ext uri="{BB962C8B-B14F-4D97-AF65-F5344CB8AC3E}">
        <p14:creationId xmlns:p14="http://schemas.microsoft.com/office/powerpoint/2010/main" val="136809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8499" y="1397000"/>
            <a:ext cx="7395001" cy="47291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5806440"/>
            <a:ext cx="2628900" cy="1051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40780"/>
            <a:ext cx="5791200" cy="3265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971800"/>
            <a:ext cx="5334000" cy="38289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spTree>
    <p:extLst>
      <p:ext uri="{BB962C8B-B14F-4D97-AF65-F5344CB8AC3E}">
        <p14:creationId xmlns:p14="http://schemas.microsoft.com/office/powerpoint/2010/main" val="141026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793918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r>
              <a:rPr lang="en-US" smtClean="0"/>
              <a:t>: Neural Nets and Gradient </a:t>
            </a:r>
            <a:r>
              <a:rPr lang="en-US" dirty="0" smtClean="0"/>
              <a:t>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64256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248400" y="3048000"/>
            <a:ext cx="5486400" cy="3229583"/>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83053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191000"/>
            <a:ext cx="5715000" cy="1019432"/>
          </a:xfrm>
          <a:prstGeom prst="rect">
            <a:avLst/>
          </a:prstGeom>
        </p:spPr>
      </p:pic>
      <p:pic>
        <p:nvPicPr>
          <p:cNvPr id="5" name="Picture 4"/>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7208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477000" y="3429000"/>
            <a:ext cx="4064000" cy="3139281"/>
          </a:xfrm>
          <a:prstGeom prst="rect">
            <a:avLst/>
          </a:prstGeom>
        </p:spPr>
      </p:pic>
      <p:pic>
        <p:nvPicPr>
          <p:cNvPr id="13" name="Picture 12"/>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87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514350" indent="-514350">
              <a:buFont typeface="+mj-lt"/>
              <a:buAutoNum type="arabicPeriod"/>
            </a:pPr>
            <a:r>
              <a:rPr lang="en-US" dirty="0"/>
              <a:t>Is the weather good?</a:t>
            </a:r>
          </a:p>
          <a:p>
            <a:pPr marL="514350" indent="-514350">
              <a:buFont typeface="+mj-lt"/>
              <a:buAutoNum type="arabicPeriod"/>
            </a:pPr>
            <a:r>
              <a:rPr lang="en-US" dirty="0"/>
              <a:t>Can your loyal companion come with you?</a:t>
            </a:r>
          </a:p>
          <a:p>
            <a:pPr marL="514350" indent="-514350">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50053" y="4572000"/>
            <a:ext cx="2057400" cy="2057400"/>
          </a:xfrm>
          <a:prstGeom prst="rect">
            <a:avLst/>
          </a:prstGeom>
        </p:spPr>
      </p:pic>
      <p:pic>
        <p:nvPicPr>
          <p:cNvPr id="11" name="Picture 10"/>
          <p:cNvPicPr>
            <a:picLocks noChangeAspect="1"/>
          </p:cNvPicPr>
          <p:nvPr/>
        </p:nvPicPr>
        <p:blipFill>
          <a:blip r:embed="rId4"/>
          <a:stretch>
            <a:fillRect/>
          </a:stretch>
        </p:blipFill>
        <p:spPr>
          <a:xfrm>
            <a:off x="2488453" y="4572000"/>
            <a:ext cx="2886657" cy="2057400"/>
          </a:xfrm>
          <a:prstGeom prst="rect">
            <a:avLst/>
          </a:prstGeom>
        </p:spPr>
      </p:pic>
      <p:pic>
        <p:nvPicPr>
          <p:cNvPr id="12" name="Picture 11"/>
          <p:cNvPicPr>
            <a:picLocks noChangeAspect="1"/>
          </p:cNvPicPr>
          <p:nvPr/>
        </p:nvPicPr>
        <p:blipFill>
          <a:blip r:embed="rId5"/>
          <a:stretch>
            <a:fillRect/>
          </a:stretch>
        </p:blipFill>
        <p:spPr>
          <a:xfrm>
            <a:off x="5735939" y="4572000"/>
            <a:ext cx="2847161" cy="2057400"/>
          </a:xfrm>
          <a:prstGeom prst="rect">
            <a:avLst/>
          </a:prstGeom>
        </p:spPr>
      </p:pic>
      <p:pic>
        <p:nvPicPr>
          <p:cNvPr id="13" name="Picture 12"/>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72579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50053" y="4572000"/>
            <a:ext cx="2057400" cy="2057400"/>
          </a:xfrm>
          <a:prstGeom prst="rect">
            <a:avLst/>
          </a:prstGeom>
        </p:spPr>
      </p:pic>
      <p:pic>
        <p:nvPicPr>
          <p:cNvPr id="10" name="Picture 9"/>
          <p:cNvPicPr>
            <a:picLocks noChangeAspect="1"/>
          </p:cNvPicPr>
          <p:nvPr/>
        </p:nvPicPr>
        <p:blipFill>
          <a:blip r:embed="rId4"/>
          <a:stretch>
            <a:fillRect/>
          </a:stretch>
        </p:blipFill>
        <p:spPr>
          <a:xfrm>
            <a:off x="2488453" y="4572000"/>
            <a:ext cx="2886657" cy="2057400"/>
          </a:xfrm>
          <a:prstGeom prst="rect">
            <a:avLst/>
          </a:prstGeom>
        </p:spPr>
      </p:pic>
      <p:pic>
        <p:nvPicPr>
          <p:cNvPr id="11" name="Picture 10"/>
          <p:cNvPicPr>
            <a:picLocks noChangeAspect="1"/>
          </p:cNvPicPr>
          <p:nvPr/>
        </p:nvPicPr>
        <p:blipFill>
          <a:blip r:embed="rId5"/>
          <a:stretch>
            <a:fillRect/>
          </a:stretch>
        </p:blipFill>
        <p:spPr>
          <a:xfrm>
            <a:off x="5735939" y="4572000"/>
            <a:ext cx="2847161" cy="2057400"/>
          </a:xfrm>
          <a:prstGeom prst="rect">
            <a:avLst/>
          </a:prstGeom>
        </p:spPr>
      </p:pic>
      <p:pic>
        <p:nvPicPr>
          <p:cNvPr id="12" name="Picture 11"/>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186100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9448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3810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Two notational changes simplify the way that </a:t>
            </a:r>
            <a:r>
              <a:rPr lang="en-US" dirty="0" err="1" smtClean="0"/>
              <a:t>perceptrons</a:t>
            </a:r>
            <a:r>
              <a:rPr lang="en-US" dirty="0" smtClean="0"/>
              <a:t> are described. </a:t>
            </a:r>
          </a:p>
          <a:p>
            <a:r>
              <a:rPr lang="en-US" dirty="0" smtClean="0"/>
              <a:t>The first change is to replace the weighted sum as a dot product</a:t>
            </a:r>
          </a:p>
          <a:p>
            <a:endParaRPr lang="en-US" dirty="0"/>
          </a:p>
          <a:p>
            <a:r>
              <a:rPr lang="en-US" dirty="0"/>
              <a:t>The second change is to move the threshold to the other side of the inequality, and to replace it </a:t>
            </a:r>
            <a:r>
              <a:rPr lang="en-US" dirty="0" smtClean="0"/>
              <a:t>by a </a:t>
            </a:r>
            <a:r>
              <a:rPr lang="en-US" i="1" dirty="0" smtClean="0"/>
              <a:t>bias</a:t>
            </a:r>
            <a:r>
              <a:rPr lang="en-US" dirty="0"/>
              <a:t>, b≡−threshold</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7010400" y="4818040"/>
            <a:ext cx="5103188" cy="12540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935365"/>
            <a:ext cx="5715000" cy="1019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3200400"/>
            <a:ext cx="2895600" cy="533785"/>
          </a:xfrm>
          <a:prstGeom prst="rect">
            <a:avLst/>
          </a:prstGeom>
        </p:spPr>
      </p:pic>
    </p:spTree>
    <p:extLst>
      <p:ext uri="{BB962C8B-B14F-4D97-AF65-F5344CB8AC3E}">
        <p14:creationId xmlns:p14="http://schemas.microsoft.com/office/powerpoint/2010/main" val="31571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609600" y="3810000"/>
            <a:ext cx="4457212" cy="1854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68700898"/>
              </p:ext>
            </p:extLst>
          </p:nvPr>
        </p:nvGraphicFramePr>
        <p:xfrm>
          <a:off x="5278977" y="3657600"/>
          <a:ext cx="6350001" cy="1524000"/>
        </p:xfrm>
        <a:graphic>
          <a:graphicData uri="http://schemas.openxmlformats.org/drawingml/2006/table">
            <a:tbl>
              <a:tblPr firstRow="1" bandRow="1">
                <a:tableStyleId>{5C22544A-7EE6-4342-B048-85BDC9FD1C3A}</a:tableStyleId>
              </a:tblPr>
              <a:tblGrid>
                <a:gridCol w="2116667"/>
                <a:gridCol w="2281756"/>
                <a:gridCol w="1951578"/>
              </a:tblGrid>
              <a:tr h="370840">
                <a:tc>
                  <a:txBody>
                    <a:bodyPr/>
                    <a:lstStyle/>
                    <a:p>
                      <a:r>
                        <a:rPr lang="en-US" dirty="0" smtClean="0"/>
                        <a:t>Input </a:t>
                      </a:r>
                      <a:endParaRPr lang="en-US" dirty="0"/>
                    </a:p>
                  </a:txBody>
                  <a:tcPr/>
                </a:tc>
                <a:tc>
                  <a:txBody>
                    <a:bodyPr/>
                    <a:lstStyle/>
                    <a:p>
                      <a:r>
                        <a:rPr lang="en-US" dirty="0" smtClean="0"/>
                        <a:t>Weighted</a:t>
                      </a:r>
                      <a:r>
                        <a:rPr lang="en-US" baseline="0" dirty="0" smtClean="0"/>
                        <a:t> sum</a:t>
                      </a:r>
                      <a:endParaRPr lang="en-US" dirty="0"/>
                    </a:p>
                  </a:txBody>
                  <a:tcPr/>
                </a:tc>
                <a:tc>
                  <a:txBody>
                    <a:bodyPr/>
                    <a:lstStyle/>
                    <a:p>
                      <a:r>
                        <a:rPr lang="en-US" dirty="0" smtClean="0"/>
                        <a:t>Output </a:t>
                      </a:r>
                      <a:endParaRPr lang="en-US" dirty="0"/>
                    </a:p>
                  </a:txBody>
                  <a:tcPr/>
                </a:tc>
              </a:tr>
              <a:tr h="370840">
                <a:tc>
                  <a:txBody>
                    <a:bodyPr/>
                    <a:lstStyle/>
                    <a:p>
                      <a:r>
                        <a:rPr lang="en-US" dirty="0" smtClean="0"/>
                        <a:t>00</a:t>
                      </a:r>
                      <a:endParaRPr lang="en-US" dirty="0"/>
                    </a:p>
                  </a:txBody>
                  <a:tcPr/>
                </a:tc>
                <a:tc>
                  <a:txBody>
                    <a:bodyPr/>
                    <a:lstStyle/>
                    <a:p>
                      <a:r>
                        <a:rPr lang="en-US" dirty="0" smtClean="0"/>
                        <a:t>-2*0 + -2*0</a:t>
                      </a:r>
                      <a:r>
                        <a:rPr lang="en-US" baseline="0" dirty="0" smtClean="0"/>
                        <a:t> +3 = 3</a:t>
                      </a:r>
                      <a:endParaRPr lang="en-US" dirty="0"/>
                    </a:p>
                  </a:txBody>
                  <a:tcPr/>
                </a:tc>
                <a:tc>
                  <a:txBody>
                    <a:bodyPr/>
                    <a:lstStyle/>
                    <a:p>
                      <a:r>
                        <a:rPr lang="en-US" dirty="0" smtClean="0"/>
                        <a:t>1</a:t>
                      </a:r>
                      <a:endParaRPr lang="en-US" dirty="0"/>
                    </a:p>
                  </a:txBody>
                  <a:tcPr/>
                </a:tc>
              </a:tr>
              <a:tr h="370840">
                <a:tc>
                  <a:txBody>
                    <a:bodyPr/>
                    <a:lstStyle/>
                    <a:p>
                      <a:r>
                        <a:rPr lang="en-US" dirty="0" smtClean="0"/>
                        <a:t>10 or 01</a:t>
                      </a:r>
                      <a:endParaRPr lang="en-US" dirty="0"/>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smtClean="0"/>
                        <a:t>-2*1 + -2*0</a:t>
                      </a:r>
                      <a:r>
                        <a:rPr lang="en-US" baseline="0" dirty="0" smtClean="0"/>
                        <a:t> +3 = 1</a:t>
                      </a:r>
                      <a:endParaRPr lang="en-US" dirty="0" smtClean="0"/>
                    </a:p>
                  </a:txBody>
                  <a:tcPr/>
                </a:tc>
                <a:tc>
                  <a:txBody>
                    <a:bodyPr/>
                    <a:lstStyle/>
                    <a:p>
                      <a:r>
                        <a:rPr lang="en-US" dirty="0" smtClean="0"/>
                        <a:t>1</a:t>
                      </a:r>
                      <a:endParaRPr lang="en-US" dirty="0"/>
                    </a:p>
                  </a:txBody>
                  <a:tcPr/>
                </a:tc>
              </a:tr>
              <a:tr h="370840">
                <a:tc>
                  <a:txBody>
                    <a:bodyPr/>
                    <a:lstStyle/>
                    <a:p>
                      <a:r>
                        <a:rPr lang="en-US" dirty="0" smtClean="0"/>
                        <a:t>11</a:t>
                      </a:r>
                      <a:endParaRPr lang="en-US" dirty="0"/>
                    </a:p>
                  </a:txBody>
                  <a:tcPr/>
                </a:tc>
                <a:tc>
                  <a:txBody>
                    <a:bodyPr/>
                    <a:lstStyle/>
                    <a:p>
                      <a:r>
                        <a:rPr lang="en-US" dirty="0" smtClean="0"/>
                        <a:t>-2*1 + -2*1</a:t>
                      </a:r>
                      <a:r>
                        <a:rPr lang="en-US" baseline="0" dirty="0" smtClean="0"/>
                        <a:t> +3 = -1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1421427" y="5163671"/>
            <a:ext cx="966931" cy="369332"/>
          </a:xfrm>
          <a:prstGeom prst="rect">
            <a:avLst/>
          </a:prstGeom>
          <a:noFill/>
        </p:spPr>
        <p:txBody>
          <a:bodyPr wrap="none" rtlCol="0">
            <a:spAutoFit/>
          </a:bodyPr>
          <a:lstStyle/>
          <a:p>
            <a:r>
              <a:rPr lang="en-US" dirty="0" smtClean="0"/>
              <a:t>weights</a:t>
            </a:r>
            <a:endParaRPr lang="en-US" dirty="0"/>
          </a:p>
        </p:txBody>
      </p:sp>
      <p:sp>
        <p:nvSpPr>
          <p:cNvPr id="7" name="TextBox 6"/>
          <p:cNvSpPr txBox="1"/>
          <p:nvPr/>
        </p:nvSpPr>
        <p:spPr>
          <a:xfrm>
            <a:off x="2971800" y="5181600"/>
            <a:ext cx="607859" cy="369332"/>
          </a:xfrm>
          <a:prstGeom prst="rect">
            <a:avLst/>
          </a:prstGeom>
          <a:noFill/>
        </p:spPr>
        <p:txBody>
          <a:bodyPr wrap="none" rtlCol="0">
            <a:spAutoFit/>
          </a:bodyPr>
          <a:lstStyle/>
          <a:p>
            <a:r>
              <a:rPr lang="en-US" dirty="0" smtClean="0"/>
              <a:t>bias</a:t>
            </a:r>
            <a:endParaRPr lang="en-US" dirty="0"/>
          </a:p>
        </p:txBody>
      </p:sp>
    </p:spTree>
    <p:extLst>
      <p:ext uri="{BB962C8B-B14F-4D97-AF65-F5344CB8AC3E}">
        <p14:creationId xmlns:p14="http://schemas.microsoft.com/office/powerpoint/2010/main" val="1512509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51204</TotalTime>
  <Words>911</Words>
  <Application>Microsoft Macintosh PowerPoint</Application>
  <PresentationFormat>Widescreen</PresentationFormat>
  <Paragraphs>141</Paragraphs>
  <Slides>17</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dan-berkeley-nlp-v1</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 and Gradient Descent</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2999</cp:revision>
  <cp:lastPrinted>2014-04-15T18:16:16Z</cp:lastPrinted>
  <dcterms:created xsi:type="dcterms:W3CDTF">2004-08-27T04:16:05Z</dcterms:created>
  <dcterms:modified xsi:type="dcterms:W3CDTF">2018-11-27T19:44:27Z</dcterms:modified>
</cp:coreProperties>
</file>